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264" r:id="rId3"/>
    <p:sldId id="266" r:id="rId4"/>
    <p:sldId id="269" r:id="rId5"/>
    <p:sldId id="273" r:id="rId6"/>
    <p:sldId id="272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371"/>
    <a:srgbClr val="0C5E97"/>
    <a:srgbClr val="F6D057"/>
    <a:srgbClr val="A9ADB4"/>
    <a:srgbClr val="B9BEC4"/>
    <a:srgbClr val="748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718"/>
  </p:normalViewPr>
  <p:slideViewPr>
    <p:cSldViewPr snapToGrid="0" snapToObjects="1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E960E-7BD9-486D-9F15-FC0559A77F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DDD24-48A5-4B62-8A65-04D3392C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5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DD24-48A5-4B62-8A65-04D3392C5C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0386-D7B8-A942-8853-A553A35EFEC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D5CE4-08A4-074E-AB80-C97261319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0EC2-8315-2C4C-A358-85A44D64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DC15F-886A-284F-926E-D2294DB4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B6B9A-2D27-F447-9A39-187FA877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8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7594-FF07-6F40-95F6-15F01A894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4E4EB-6175-6143-AB37-FECE87EEE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DEA63-6FDA-CF4E-981E-5E388B34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4AD1-4C8A-4D42-94A8-2E736BC6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E3235-3461-0941-8553-F22F1D19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F3624-6C46-9D47-A203-8BD150C9C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E698E-0E66-7948-8E09-10B17E41A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31AA1-178F-C14D-BD69-97EEBFD1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730BE-856F-E74F-947D-F0C8728D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FF43C-D8FD-CA48-96FF-1417D6CC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30FB-13CA-9B45-B98B-AC14A4DCD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88CC9-6564-264E-9505-D397B3DE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EF08E-3D92-604B-A9E1-E98F7CA6C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8372-FC50-7D42-8278-15C1AF8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F023B-168B-774C-B397-2DC3ED99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4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935D-735B-4C4E-8E71-D46CB77515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230A1-FC9E-3742-B8A5-457884A91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802A-B980-A746-8ABC-8785FB41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ABAC-468A-5344-B5C9-D7F64552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23732-A037-AF4A-8821-823F266F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3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873DE-BDB5-E34E-A957-C526205CEB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DC89-F76E-D141-AC59-C5D827670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E94E2-E536-F64A-A93A-E959EC2E7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336EC-4EAC-B44E-BE1E-B654AD10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E80EC-0A5C-AB42-8827-B27CDDE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ABF69-04B3-7846-B746-99D16AA3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620F-AAB8-9A4D-B468-7DF77CD31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9B376-96AC-5E4E-99B6-6228D72DB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05D76-9C01-8F46-B2C0-7D9F93B7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F1F9C-AD9D-D346-94CD-ADB28B6E1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9B607-05C2-A541-857A-B3F9BC4AD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9D0F6-A1FB-C64E-AA9E-B8285EB5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B04A9-20C7-8941-AE3F-32D3244A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5901A4-523A-2942-B906-D6B99AB2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7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66E5-7B2E-614D-9B38-9E100C0D42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103F4-BAA1-8C4E-8B1E-4FA5D8B8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2889A-3100-B048-A035-F109923F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CD4D8-1395-3C45-8203-9AB4C88D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01016-FCFB-5746-A1F9-438D2EB3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69702-CDE5-2F47-97AC-8E3E89E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9EF74-7862-4345-A161-963E3071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4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7B68B-6A29-0343-902F-74084AA9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16C7-6A5D-5448-8785-0DC5D40B8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138FC-0F2B-C946-A9FE-29ACD12C9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E5092-9BE7-A441-8561-4CBBEBA2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6D0E7-2E1D-DA4C-B266-4DBBAA49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5ED21-01C3-6947-9EA8-B4F1681C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8B13-9181-6F4D-8079-F2588ACD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FB9417-6FC3-8D47-8FE5-3C39E53BD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C089-BAE5-1F44-8157-D3C77D088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B991-0193-804E-B2A2-FBA24CD3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652AE-C11B-994E-9102-ADB7EE98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6D89B-7082-4C4A-8058-C6B51163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3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E10EF-7D29-C849-8CEC-137A0D6B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F8B02-607A-2D45-A63F-CDBDF863E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15C8F-DDF4-BC41-9253-D0DC0B598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799C-A20D-C54D-A1BF-74374F2122D5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2B5F-8681-5A40-BD55-7B8E6C721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D58D7-5EF2-7641-B576-FF9298E3A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9214-1B1F-D54F-A97B-3DF1B25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0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4849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4849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484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4849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4849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4849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fdixon@secter.org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achambers@secter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cote@secter.org" TargetMode="External"/><Relationship Id="rId5" Type="http://schemas.openxmlformats.org/officeDocument/2006/relationships/hyperlink" Target="mailto:mwilson@secter.org" TargetMode="External"/><Relationship Id="rId10" Type="http://schemas.openxmlformats.org/officeDocument/2006/relationships/hyperlink" Target="mailto:secter@secter.org" TargetMode="External"/><Relationship Id="rId4" Type="http://schemas.openxmlformats.org/officeDocument/2006/relationships/hyperlink" Target="mailto:ncowser@secter.org" TargetMode="External"/><Relationship Id="rId9" Type="http://schemas.openxmlformats.org/officeDocument/2006/relationships/hyperlink" Target="mailto:jrockwell@secter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F1F488-04E1-874E-A468-6F0D2D9012F1}"/>
              </a:ext>
            </a:extLst>
          </p:cNvPr>
          <p:cNvSpPr/>
          <p:nvPr/>
        </p:nvSpPr>
        <p:spPr>
          <a:xfrm>
            <a:off x="-67377" y="-154004"/>
            <a:ext cx="12358838" cy="7084193"/>
          </a:xfrm>
          <a:prstGeom prst="rect">
            <a:avLst/>
          </a:prstGeom>
          <a:solidFill>
            <a:srgbClr val="1493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C5E97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B08E1-95C6-EC49-9BDD-E9A19216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Southeastern CT Enterprise Region</a:t>
            </a:r>
            <a:endParaRPr lang="en-US" sz="48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4C475-1FB1-0649-9958-CBF4468480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Nancy Cowser, Executive Director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ncowser@secter.org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860.437.4659 x201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CDDD9-7908-CE4A-816D-EBD1DC0C5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6" t="11723" r="6382"/>
          <a:stretch/>
        </p:blipFill>
        <p:spPr>
          <a:xfrm>
            <a:off x="8594580" y="169655"/>
            <a:ext cx="3224875" cy="293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F226-AA12-8A4E-AECA-F96E64BC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i="1" dirty="0" err="1" smtClean="0">
                <a:solidFill>
                  <a:srgbClr val="0C5E97"/>
                </a:solidFill>
              </a:rPr>
              <a:t>seCTer’s</a:t>
            </a:r>
            <a:r>
              <a:rPr lang="en-US" dirty="0" smtClean="0"/>
              <a:t> ROLE?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05476-FC7B-FB4B-A7ED-78C88550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Region’s designated  Economic Development Organization</a:t>
            </a:r>
          </a:p>
          <a:p>
            <a:pPr lvl="1"/>
            <a:r>
              <a:rPr lang="en-US" dirty="0" smtClean="0"/>
              <a:t>Established Economic Development District in 2013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Economic Development Agency </a:t>
            </a:r>
            <a:r>
              <a:rPr lang="en-US" dirty="0" smtClean="0"/>
              <a:t>federal grants </a:t>
            </a:r>
            <a:r>
              <a:rPr lang="en-US" dirty="0"/>
              <a:t>for the region </a:t>
            </a:r>
            <a:endParaRPr lang="en-US" dirty="0" smtClean="0"/>
          </a:p>
          <a:p>
            <a:r>
              <a:rPr lang="en-US" dirty="0" smtClean="0"/>
              <a:t>Coordinate, write and implement region’s Comprehensive Economic Development Strategy (CEDS)</a:t>
            </a:r>
          </a:p>
          <a:p>
            <a:pPr lvl="1"/>
            <a:r>
              <a:rPr lang="en-US" dirty="0" smtClean="0"/>
              <a:t>First CEDS written in 2002</a:t>
            </a:r>
          </a:p>
          <a:p>
            <a:pPr lvl="1"/>
            <a:r>
              <a:rPr lang="en-US" dirty="0" smtClean="0"/>
              <a:t>2017 CEDS is a NADO Best Practice Model</a:t>
            </a:r>
          </a:p>
          <a:p>
            <a:pPr lvl="1"/>
            <a:r>
              <a:rPr lang="en-US" dirty="0" smtClean="0"/>
              <a:t>CEDS is a requirement for any EDA-funded project in our service area</a:t>
            </a:r>
          </a:p>
          <a:p>
            <a:pPr lvl="1"/>
            <a:r>
              <a:rPr lang="en-US" dirty="0" smtClean="0"/>
              <a:t>Coordinating &amp; writing the region’s 2022 CEDS</a:t>
            </a:r>
          </a:p>
          <a:p>
            <a:r>
              <a:rPr lang="en-US" dirty="0" smtClean="0"/>
              <a:t>Provide value for member municipalities</a:t>
            </a:r>
          </a:p>
          <a:p>
            <a:pPr lvl="1"/>
            <a:r>
              <a:rPr lang="en-US" dirty="0" smtClean="0"/>
              <a:t>Facilitate regional cooperation through CEDS Teams</a:t>
            </a:r>
          </a:p>
          <a:p>
            <a:pPr lvl="1"/>
            <a:r>
              <a:rPr lang="en-US" dirty="0" smtClean="0"/>
              <a:t>Provide customized data</a:t>
            </a:r>
          </a:p>
          <a:p>
            <a:pPr lvl="1"/>
            <a:r>
              <a:rPr lang="en-US" dirty="0" smtClean="0"/>
              <a:t>Grant Support, particularly for EDA projects</a:t>
            </a:r>
          </a:p>
          <a:p>
            <a:pPr lvl="1"/>
            <a:r>
              <a:rPr lang="en-US" dirty="0" smtClean="0"/>
              <a:t>Site Finding</a:t>
            </a:r>
          </a:p>
          <a:p>
            <a:pPr lvl="1"/>
            <a:r>
              <a:rPr lang="en-US" dirty="0" smtClean="0"/>
              <a:t>Regional Marketing</a:t>
            </a: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26CBB97C-2AE6-F74F-A07C-CEF59F29E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26" y="1370385"/>
            <a:ext cx="11455347" cy="32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E413A-631A-714C-A17C-F9B61126B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6D057"/>
                </a:solidFill>
                <a:latin typeface="Candara" panose="020E0502030303020204" pitchFamily="34" charset="0"/>
              </a:rPr>
              <a:t>SMALL BUSINESS LENDING</a:t>
            </a:r>
            <a:endParaRPr lang="en-US" sz="36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F8D6B-056C-554C-A062-E26D20D99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development-based lending to promote growth </a:t>
            </a:r>
            <a:r>
              <a:rPr lang="en-US" dirty="0"/>
              <a:t>and job </a:t>
            </a:r>
            <a:r>
              <a:rPr lang="en-US" dirty="0" smtClean="0"/>
              <a:t>creation: Making deals happen</a:t>
            </a:r>
            <a:endParaRPr lang="en-US" dirty="0"/>
          </a:p>
          <a:p>
            <a:r>
              <a:rPr lang="en-US" dirty="0" smtClean="0"/>
              <a:t>Non-traditional lending</a:t>
            </a:r>
          </a:p>
          <a:p>
            <a:r>
              <a:rPr lang="en-US" dirty="0" smtClean="0"/>
              <a:t>Many partnership loans with other organizations to best meet the business’s needs</a:t>
            </a:r>
          </a:p>
          <a:p>
            <a:r>
              <a:rPr lang="en-US" dirty="0" smtClean="0"/>
              <a:t>Ongoing technical assistance to work closely with businesses to support their success</a:t>
            </a:r>
          </a:p>
          <a:p>
            <a:r>
              <a:rPr lang="en-US" dirty="0" smtClean="0"/>
              <a:t>Leveraging federal funding with revolving loan funds</a:t>
            </a:r>
          </a:p>
          <a:p>
            <a:r>
              <a:rPr lang="en-US" dirty="0" smtClean="0"/>
              <a:t>Recapitalizing back into the region</a:t>
            </a:r>
          </a:p>
          <a:p>
            <a:r>
              <a:rPr lang="en-US" dirty="0" smtClean="0"/>
              <a:t>Serving all of eastern Connecticut: NE &amp; SE CT Councils of Government regions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D4A73ABF-6406-4745-A72D-B823D2AB4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26" y="1345570"/>
            <a:ext cx="11455347" cy="40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55A9-9DA3-D046-8301-9F2BE67D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C5E97"/>
                </a:solidFill>
                <a:latin typeface="Candara" panose="020E0502030303020204" pitchFamily="34" charset="0"/>
              </a:rPr>
              <a:t>PROCUREMENT TECHNICAL ASSISTANCE CENTER</a:t>
            </a:r>
            <a:endParaRPr lang="en-US" sz="36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D2659-0364-6F4E-BCFB-D90C3551A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45554"/>
            <a:ext cx="10634221" cy="489240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CT PTAC is a </a:t>
            </a:r>
            <a:r>
              <a:rPr lang="en-US" sz="2600" u="sng" dirty="0" smtClean="0"/>
              <a:t>statewide</a:t>
            </a:r>
            <a:r>
              <a:rPr lang="en-US" sz="2600" dirty="0" smtClean="0"/>
              <a:t> program providing services at no charge</a:t>
            </a:r>
          </a:p>
          <a:p>
            <a:pPr>
              <a:lnSpc>
                <a:spcPct val="110000"/>
              </a:lnSpc>
            </a:pPr>
            <a:r>
              <a:rPr lang="en-US" sz="2600" dirty="0" smtClean="0"/>
              <a:t>Helps small businesses who want to sell their services and/or products to local, state or federal governments, or prime contractors by</a:t>
            </a:r>
            <a:r>
              <a:rPr lang="en-US" dirty="0" smtClean="0"/>
              <a:t>: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Identifying contracting opportunities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Understanding bid requirements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Registrations and other bid preparation support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Information on trending government contracting topics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Socioeconomic Certifications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Live webinars with staff on procurement topics, including introductions to major Primes</a:t>
            </a:r>
          </a:p>
          <a:p>
            <a:pPr lvl="1">
              <a:lnSpc>
                <a:spcPct val="110000"/>
              </a:lnSpc>
            </a:pPr>
            <a:r>
              <a:rPr lang="en-US" sz="2200" i="1" u="sng" dirty="0" smtClean="0"/>
              <a:t>Supports the supply chain</a:t>
            </a:r>
          </a:p>
          <a:p>
            <a:pPr lvl="1">
              <a:lnSpc>
                <a:spcPct val="110000"/>
              </a:lnSpc>
            </a:pPr>
            <a:r>
              <a:rPr lang="en-US" sz="2200" u="sng" dirty="0" smtClean="0">
                <a:solidFill>
                  <a:schemeClr val="accent5">
                    <a:lumMod val="75000"/>
                  </a:schemeClr>
                </a:solidFill>
              </a:rPr>
              <a:t>www.ctptac.org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6519F0-21B0-794D-81F1-C7B3B97E6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308492"/>
            <a:ext cx="114046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SMALL BUSINESS DEVELOPMENT CENTER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Subcontract from CTSBDC</a:t>
            </a:r>
          </a:p>
          <a:p>
            <a:r>
              <a:rPr lang="en-US" dirty="0" smtClean="0"/>
              <a:t>Full-time counselor headquartered with seCTer in Groton and available to the region</a:t>
            </a:r>
          </a:p>
          <a:p>
            <a:r>
              <a:rPr lang="en-US" dirty="0" smtClean="0"/>
              <a:t>Support with:</a:t>
            </a:r>
          </a:p>
          <a:p>
            <a:pPr lvl="1"/>
            <a:r>
              <a:rPr lang="en-US" dirty="0" smtClean="0"/>
              <a:t>Startups</a:t>
            </a:r>
          </a:p>
          <a:p>
            <a:pPr lvl="1"/>
            <a:r>
              <a:rPr lang="en-US" dirty="0" smtClean="0"/>
              <a:t>Expansions</a:t>
            </a:r>
          </a:p>
          <a:p>
            <a:pPr lvl="1"/>
            <a:r>
              <a:rPr lang="en-US" dirty="0" smtClean="0"/>
              <a:t>Business planning/decision making</a:t>
            </a:r>
          </a:p>
          <a:p>
            <a:pPr lvl="1"/>
            <a:r>
              <a:rPr lang="en-US" dirty="0" smtClean="0"/>
              <a:t>Finding capital</a:t>
            </a:r>
          </a:p>
          <a:p>
            <a:pPr lvl="1"/>
            <a:r>
              <a:rPr lang="en-US" dirty="0" smtClean="0"/>
              <a:t>Market </a:t>
            </a:r>
            <a:r>
              <a:rPr lang="en-US" dirty="0"/>
              <a:t>r</a:t>
            </a:r>
            <a:r>
              <a:rPr lang="en-US" dirty="0" smtClean="0"/>
              <a:t>esearch/Industry trends</a:t>
            </a:r>
          </a:p>
          <a:p>
            <a:pPr lvl="1"/>
            <a:r>
              <a:rPr lang="en-US" dirty="0" smtClean="0"/>
              <a:t>Financial analysis</a:t>
            </a:r>
          </a:p>
          <a:p>
            <a:pPr lvl="1"/>
            <a:r>
              <a:rPr lang="en-US" dirty="0" smtClean="0"/>
              <a:t>Disaster/disruption preparedness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519F0-21B0-794D-81F1-C7B3B97E6DF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3700" y="1308492"/>
            <a:ext cx="114046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119" y="1690688"/>
            <a:ext cx="10643681" cy="467120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Additional Economic Development Support</a:t>
            </a:r>
          </a:p>
          <a:p>
            <a:pPr lvl="1"/>
            <a:r>
              <a:rPr lang="en-US" dirty="0" smtClean="0"/>
              <a:t>New Full-time Position</a:t>
            </a:r>
          </a:p>
          <a:p>
            <a:pPr lvl="2"/>
            <a:r>
              <a:rPr lang="en-US" dirty="0" smtClean="0"/>
              <a:t>Support small businesses, municipal partners and partner agencies </a:t>
            </a:r>
          </a:p>
          <a:p>
            <a:pPr lvl="1"/>
            <a:r>
              <a:rPr lang="en-US" dirty="0" smtClean="0"/>
              <a:t>Regional Marketing</a:t>
            </a:r>
          </a:p>
          <a:p>
            <a:pPr lvl="2"/>
            <a:r>
              <a:rPr lang="en-US" dirty="0" smtClean="0"/>
              <a:t>Prospectus</a:t>
            </a:r>
          </a:p>
          <a:p>
            <a:pPr lvl="2"/>
            <a:r>
              <a:rPr lang="en-US" dirty="0" smtClean="0"/>
              <a:t>Updated website</a:t>
            </a:r>
          </a:p>
          <a:p>
            <a:pPr lvl="2"/>
            <a:r>
              <a:rPr lang="en-US" dirty="0" smtClean="0"/>
              <a:t>Additional data products</a:t>
            </a:r>
          </a:p>
          <a:p>
            <a:pPr lvl="1"/>
            <a:r>
              <a:rPr lang="en-US" dirty="0" smtClean="0"/>
              <a:t>Support outreach and marketing of EWIB efforts</a:t>
            </a:r>
          </a:p>
          <a:p>
            <a:r>
              <a:rPr lang="en-US" sz="2600" dirty="0" smtClean="0"/>
              <a:t>Additional Loan </a:t>
            </a:r>
            <a:r>
              <a:rPr lang="en-US" sz="2600" dirty="0"/>
              <a:t>F</a:t>
            </a:r>
            <a:r>
              <a:rPr lang="en-US" sz="2600" dirty="0" smtClean="0"/>
              <a:t>unding</a:t>
            </a:r>
          </a:p>
          <a:p>
            <a:pPr lvl="1"/>
            <a:r>
              <a:rPr lang="en-US" dirty="0" smtClean="0"/>
              <a:t>Supports Pandemic Economic Injury Recovery</a:t>
            </a:r>
          </a:p>
          <a:p>
            <a:pPr lvl="1"/>
            <a:r>
              <a:rPr lang="en-US" dirty="0" smtClean="0"/>
              <a:t>Almost $2 million to be deployed by June 2022</a:t>
            </a:r>
          </a:p>
          <a:p>
            <a:pPr lvl="1"/>
            <a:r>
              <a:rPr lang="en-US" dirty="0" smtClean="0"/>
              <a:t>Opens up new markets to industries we haven’t traditionally funded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E255A9-9DA3-D046-8301-9F2BE67D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PANDEMIC ECONOMIC RECOVERY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6519F0-21B0-794D-81F1-C7B3B97E6DF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3700" y="1308492"/>
            <a:ext cx="11404600" cy="317500"/>
          </a:xfrm>
          <a:prstGeom prst="rect">
            <a:avLst/>
          </a:prstGeom>
          <a:solidFill>
            <a:srgbClr val="149371"/>
          </a:solidFill>
        </p:spPr>
      </p:pic>
    </p:spTree>
    <p:extLst>
      <p:ext uri="{BB962C8B-B14F-4D97-AF65-F5344CB8AC3E}">
        <p14:creationId xmlns:p14="http://schemas.microsoft.com/office/powerpoint/2010/main" val="357663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E413A-631A-714C-A17C-F9B61126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725"/>
            <a:ext cx="10515600" cy="7954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6D057"/>
                </a:solidFill>
                <a:latin typeface="Candara" panose="020E0502030303020204" pitchFamily="34" charset="0"/>
              </a:rPr>
              <a:t>CONTACTS</a:t>
            </a:r>
            <a:endParaRPr lang="en-US" sz="3600" dirty="0">
              <a:latin typeface="Candara" panose="020E0502030303020204" pitchFamily="34" charset="0"/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D4A73ABF-6406-4745-A72D-B823D2AB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26" y="1141919"/>
            <a:ext cx="11455347" cy="4073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8877" y="1442906"/>
            <a:ext cx="100203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chemeClr val="bg1">
                    <a:lumMod val="50000"/>
                  </a:schemeClr>
                </a:solidFill>
              </a:rPr>
              <a:t>Economic Development</a:t>
            </a:r>
          </a:p>
          <a:p>
            <a:r>
              <a:rPr lang="en-US" sz="1200" dirty="0" smtClean="0"/>
              <a:t>Nancy </a:t>
            </a:r>
            <a:r>
              <a:rPr lang="en-US" sz="1200" dirty="0"/>
              <a:t>Cowser		Melinda Wilson			Sheri Cote</a:t>
            </a:r>
          </a:p>
          <a:p>
            <a:r>
              <a:rPr lang="en-US" sz="1200" dirty="0"/>
              <a:t>Executive Director		Assistant Director of EDA Programs	</a:t>
            </a:r>
            <a:r>
              <a:rPr lang="en-US" sz="1200" dirty="0" smtClean="0"/>
              <a:t>	Regional </a:t>
            </a:r>
            <a:r>
              <a:rPr lang="en-US" sz="1200" dirty="0"/>
              <a:t>Economic Development Manager</a:t>
            </a:r>
          </a:p>
          <a:p>
            <a:r>
              <a:rPr lang="en-US" sz="1200" dirty="0" smtClean="0">
                <a:hlinkClick r:id="rId4"/>
              </a:rPr>
              <a:t>ncowser@secter.org</a:t>
            </a:r>
            <a:r>
              <a:rPr lang="en-US" sz="1200" dirty="0" smtClean="0"/>
              <a:t>		</a:t>
            </a:r>
            <a:r>
              <a:rPr lang="en-US" sz="1200" dirty="0" smtClean="0">
                <a:hlinkClick r:id="rId5"/>
              </a:rPr>
              <a:t>mwilson@secter.org</a:t>
            </a:r>
            <a:r>
              <a:rPr lang="en-US" sz="1200" dirty="0" smtClean="0"/>
              <a:t>			</a:t>
            </a:r>
            <a:r>
              <a:rPr lang="en-US" sz="1200" dirty="0" smtClean="0">
                <a:hlinkClick r:id="rId6"/>
              </a:rPr>
              <a:t>scote@secter.org</a:t>
            </a:r>
            <a:endParaRPr lang="en-US" sz="1200" dirty="0" smtClean="0"/>
          </a:p>
          <a:p>
            <a:r>
              <a:rPr lang="en-US" sz="1200" dirty="0" smtClean="0"/>
              <a:t>860.437.4659 </a:t>
            </a:r>
            <a:r>
              <a:rPr lang="en-US" sz="1200" dirty="0"/>
              <a:t>x 201		860.437.4659 x 207			860.437.4659 x 205</a:t>
            </a:r>
          </a:p>
          <a:p>
            <a:endParaRPr lang="en-US" sz="1400" dirty="0"/>
          </a:p>
          <a:p>
            <a:r>
              <a:rPr lang="en-US" sz="1400" u="sng" dirty="0" smtClean="0">
                <a:solidFill>
                  <a:srgbClr val="FFC000"/>
                </a:solidFill>
              </a:rPr>
              <a:t>Small Business Lending</a:t>
            </a:r>
            <a:endParaRPr lang="en-US" sz="1400" u="sng" dirty="0">
              <a:solidFill>
                <a:srgbClr val="FFC000"/>
              </a:solidFill>
            </a:endParaRPr>
          </a:p>
          <a:p>
            <a:r>
              <a:rPr lang="en-US" sz="1200" dirty="0"/>
              <a:t>Annie </a:t>
            </a:r>
            <a:r>
              <a:rPr lang="en-US" sz="1200" dirty="0" smtClean="0"/>
              <a:t>Chambers 		Melinda Wilson</a:t>
            </a:r>
          </a:p>
          <a:p>
            <a:r>
              <a:rPr lang="en-US" sz="1200" dirty="0" smtClean="0"/>
              <a:t>Director of Lending Programs	Assistant Director of EDA Programs</a:t>
            </a:r>
          </a:p>
          <a:p>
            <a:r>
              <a:rPr lang="en-US" sz="1200" dirty="0" smtClean="0">
                <a:hlinkClick r:id="rId7"/>
              </a:rPr>
              <a:t>achambers@secter.org</a:t>
            </a:r>
            <a:r>
              <a:rPr lang="en-US" sz="1200" dirty="0" smtClean="0"/>
              <a:t>		</a:t>
            </a:r>
            <a:r>
              <a:rPr lang="en-US" sz="1200" dirty="0" smtClean="0">
                <a:hlinkClick r:id="rId5"/>
              </a:rPr>
              <a:t>mwilson@secter.org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860-437-4659 x 204		860-437-4659 x 207</a:t>
            </a:r>
          </a:p>
          <a:p>
            <a:endParaRPr lang="en-US" sz="1400" dirty="0"/>
          </a:p>
          <a:p>
            <a:r>
              <a:rPr lang="en-US" sz="1400" u="sng" dirty="0" smtClean="0">
                <a:solidFill>
                  <a:schemeClr val="accent5">
                    <a:lumMod val="50000"/>
                  </a:schemeClr>
                </a:solidFill>
              </a:rPr>
              <a:t>Connecticut Procurement Technical Assistance Center</a:t>
            </a:r>
          </a:p>
          <a:p>
            <a:r>
              <a:rPr lang="en-US" sz="1200" dirty="0" smtClean="0"/>
              <a:t>Frank Dixon</a:t>
            </a:r>
          </a:p>
          <a:p>
            <a:r>
              <a:rPr lang="en-US" sz="1200" dirty="0" smtClean="0"/>
              <a:t>Statewide Director</a:t>
            </a:r>
          </a:p>
          <a:p>
            <a:r>
              <a:rPr lang="en-US" sz="1200" dirty="0" smtClean="0">
                <a:hlinkClick r:id="rId8"/>
              </a:rPr>
              <a:t>fdixon@secter.org</a:t>
            </a:r>
            <a:endParaRPr lang="en-US" sz="1200" dirty="0" smtClean="0"/>
          </a:p>
          <a:p>
            <a:r>
              <a:rPr lang="en-US" sz="1200" dirty="0" smtClean="0"/>
              <a:t>860-437-4659 x 208</a:t>
            </a:r>
          </a:p>
          <a:p>
            <a:endParaRPr lang="en-US" sz="1200" dirty="0" smtClean="0"/>
          </a:p>
          <a:p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</a:rPr>
              <a:t>Connecticut Small Business Development Center</a:t>
            </a:r>
          </a:p>
          <a:p>
            <a:r>
              <a:rPr lang="en-US" sz="1200" dirty="0" smtClean="0"/>
              <a:t>Judith </a:t>
            </a:r>
            <a:r>
              <a:rPr lang="en-US" sz="1200" dirty="0" err="1" smtClean="0"/>
              <a:t>Lamson</a:t>
            </a:r>
            <a:r>
              <a:rPr lang="en-US" sz="1200" dirty="0" smtClean="0"/>
              <a:t>-Rockwell </a:t>
            </a:r>
          </a:p>
          <a:p>
            <a:r>
              <a:rPr lang="en-US" sz="1200" dirty="0" smtClean="0"/>
              <a:t>SBDC Counselor</a:t>
            </a:r>
          </a:p>
          <a:p>
            <a:r>
              <a:rPr lang="en-US" sz="1200" dirty="0" smtClean="0">
                <a:hlinkClick r:id="rId9"/>
              </a:rPr>
              <a:t>jrockwell@secter.org</a:t>
            </a:r>
            <a:endParaRPr lang="en-US" sz="1200" dirty="0" smtClean="0"/>
          </a:p>
          <a:p>
            <a:r>
              <a:rPr lang="en-US" sz="1200" dirty="0" smtClean="0"/>
              <a:t>860-437-4659 x 202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Website: </a:t>
            </a:r>
            <a:r>
              <a:rPr lang="en-US" sz="1400" u="sng" dirty="0" smtClean="0">
                <a:solidFill>
                  <a:srgbClr val="0070C0"/>
                </a:solidFill>
              </a:rPr>
              <a:t>www.</a:t>
            </a:r>
            <a:r>
              <a:rPr lang="en-US" sz="1400" dirty="0" smtClean="0">
                <a:hlinkClick r:id="rId10"/>
              </a:rPr>
              <a:t>secter.org</a:t>
            </a:r>
            <a:endParaRPr lang="en-US" sz="1400" dirty="0"/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Email: </a:t>
            </a:r>
            <a:r>
              <a:rPr lang="en-US" sz="1400" dirty="0">
                <a:hlinkClick r:id="rId10"/>
              </a:rPr>
              <a:t>secter@secter.org</a:t>
            </a:r>
            <a:endParaRPr lang="en-US" sz="1400" dirty="0"/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Phone: 860.437.4659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3731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356</Words>
  <Application>Microsoft Office PowerPoint</Application>
  <PresentationFormat>Widescreen</PresentationFormat>
  <Paragraphs>90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Candara</vt:lpstr>
      <vt:lpstr>Office Theme</vt:lpstr>
      <vt:lpstr>Southeastern CT Enterprise Region</vt:lpstr>
      <vt:lpstr>WHAT IS seCTer’s ROLE?</vt:lpstr>
      <vt:lpstr>SMALL BUSINESS LENDING</vt:lpstr>
      <vt:lpstr>PROCUREMENT TECHNICAL ASSISTANCE CENTER</vt:lpstr>
      <vt:lpstr>SMALL BUSINESS DEVELOPMENT CENTER</vt:lpstr>
      <vt:lpstr>PANDEMIC ECONOMIC RECOVERY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Carissa Decelles</dc:creator>
  <cp:lastModifiedBy>Nancy</cp:lastModifiedBy>
  <cp:revision>41</cp:revision>
  <dcterms:created xsi:type="dcterms:W3CDTF">2018-11-21T17:58:35Z</dcterms:created>
  <dcterms:modified xsi:type="dcterms:W3CDTF">2021-04-06T16:05:48Z</dcterms:modified>
</cp:coreProperties>
</file>